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7C0F4-ED12-48D9-91F0-CD03F11861D3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99EB-7D03-4F4D-98CB-0D0C9E84C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79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7C0F4-ED12-48D9-91F0-CD03F11861D3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99EB-7D03-4F4D-98CB-0D0C9E84C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8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7C0F4-ED12-48D9-91F0-CD03F11861D3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99EB-7D03-4F4D-98CB-0D0C9E84C94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2086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7C0F4-ED12-48D9-91F0-CD03F11861D3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99EB-7D03-4F4D-98CB-0D0C9E84C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99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7C0F4-ED12-48D9-91F0-CD03F11861D3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99EB-7D03-4F4D-98CB-0D0C9E84C94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5656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7C0F4-ED12-48D9-91F0-CD03F11861D3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99EB-7D03-4F4D-98CB-0D0C9E84C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36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7C0F4-ED12-48D9-91F0-CD03F11861D3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99EB-7D03-4F4D-98CB-0D0C9E84C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67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7C0F4-ED12-48D9-91F0-CD03F11861D3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99EB-7D03-4F4D-98CB-0D0C9E84C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65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7C0F4-ED12-48D9-91F0-CD03F11861D3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99EB-7D03-4F4D-98CB-0D0C9E84C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78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7C0F4-ED12-48D9-91F0-CD03F11861D3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99EB-7D03-4F4D-98CB-0D0C9E84C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69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7C0F4-ED12-48D9-91F0-CD03F11861D3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99EB-7D03-4F4D-98CB-0D0C9E84C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25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7C0F4-ED12-48D9-91F0-CD03F11861D3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99EB-7D03-4F4D-98CB-0D0C9E84C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85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7C0F4-ED12-48D9-91F0-CD03F11861D3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99EB-7D03-4F4D-98CB-0D0C9E84C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5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7C0F4-ED12-48D9-91F0-CD03F11861D3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99EB-7D03-4F4D-98CB-0D0C9E84C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0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7C0F4-ED12-48D9-91F0-CD03F11861D3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99EB-7D03-4F4D-98CB-0D0C9E84C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7C0F4-ED12-48D9-91F0-CD03F11861D3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99EB-7D03-4F4D-98CB-0D0C9E84C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5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7C0F4-ED12-48D9-91F0-CD03F11861D3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08C99EB-7D03-4F4D-98CB-0D0C9E84C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D8AUfGsCKg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581399"/>
            <a:ext cx="9144000" cy="16176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Blended Learning in the Competency Based Classroom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8200" y="6159500"/>
            <a:ext cx="3035300" cy="850900"/>
          </a:xfrm>
        </p:spPr>
        <p:txBody>
          <a:bodyPr>
            <a:norm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Jimmy Wood </a:t>
            </a:r>
            <a:r>
              <a:rPr lang="en-US" sz="1600" dirty="0" err="1" smtClean="0">
                <a:solidFill>
                  <a:schemeClr val="tx1"/>
                </a:solidFill>
              </a:rPr>
              <a:t>Ed.S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Luella Elementary School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3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Competency-Based and Blended Learning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Why Should a Competency-Based School Blend its Learning?</a:t>
            </a:r>
          </a:p>
          <a:p>
            <a:pPr lvl="1"/>
            <a:r>
              <a:rPr lang="en-US" dirty="0" smtClean="0"/>
              <a:t>Boosting Skills</a:t>
            </a:r>
          </a:p>
          <a:p>
            <a:pPr lvl="1"/>
            <a:r>
              <a:rPr lang="en-US" dirty="0" smtClean="0"/>
              <a:t>On-Demand Learning and Assessments </a:t>
            </a:r>
          </a:p>
          <a:p>
            <a:pPr lvl="1"/>
            <a:r>
              <a:rPr lang="en-US" dirty="0" smtClean="0"/>
              <a:t>Advanced Students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 does Blended Learning fit into Competency-Based Learning </a:t>
            </a:r>
          </a:p>
          <a:p>
            <a:pPr lvl="1"/>
            <a:r>
              <a:rPr lang="en-US" dirty="0" smtClean="0"/>
              <a:t>Stations can be used to introduce/teach competencies</a:t>
            </a:r>
          </a:p>
          <a:p>
            <a:pPr lvl="1"/>
            <a:r>
              <a:rPr lang="en-US" dirty="0" smtClean="0"/>
              <a:t>Stations can be used to demonstrate mastery of competencies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77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Blended Learning?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High quality blended learning combines the best of face-to-face instruction with the best of what we know about how to provide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learning online.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Blended learning is any formal education program in which a student learns at least in part through online learning, with some element of student control over time, place, path, or pace.</a:t>
            </a:r>
          </a:p>
          <a:p>
            <a:r>
              <a:rPr lang="en-US" dirty="0" smtClean="0"/>
              <a:t>Students learn at least in part in a supervised brick-and mortar location away from home.</a:t>
            </a:r>
          </a:p>
          <a:p>
            <a:r>
              <a:rPr lang="en-US" dirty="0" smtClean="0"/>
              <a:t>The modalities along each student’s learning path within a course or subject are connected to provide an integrated learning experience.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69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Blended Learning isn’t…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 smtClean="0"/>
              <a:t>… just getting every student a laptop or device.</a:t>
            </a:r>
          </a:p>
          <a:p>
            <a:r>
              <a:rPr lang="en-US" sz="2600" dirty="0" smtClean="0"/>
              <a:t>… just using a </a:t>
            </a:r>
            <a:r>
              <a:rPr lang="en-US" sz="2600" dirty="0" smtClean="0">
                <a:solidFill>
                  <a:srgbClr val="0070C0"/>
                </a:solidFill>
              </a:rPr>
              <a:t>G</a:t>
            </a:r>
            <a:r>
              <a:rPr lang="en-US" sz="2600" dirty="0" smtClean="0">
                <a:solidFill>
                  <a:srgbClr val="FF0000"/>
                </a:solidFill>
              </a:rPr>
              <a:t>o</a:t>
            </a:r>
            <a:r>
              <a:rPr lang="en-US" sz="2600" dirty="0" smtClean="0">
                <a:solidFill>
                  <a:srgbClr val="FFC000"/>
                </a:solidFill>
              </a:rPr>
              <a:t>o</a:t>
            </a:r>
            <a:r>
              <a:rPr lang="en-US" sz="2600" dirty="0" smtClean="0">
                <a:solidFill>
                  <a:srgbClr val="0070C0"/>
                </a:solidFill>
              </a:rPr>
              <a:t>g</a:t>
            </a:r>
            <a:r>
              <a:rPr lang="en-US" sz="2600" dirty="0" smtClean="0">
                <a:solidFill>
                  <a:srgbClr val="00B050"/>
                </a:solidFill>
              </a:rPr>
              <a:t>l</a:t>
            </a:r>
            <a:r>
              <a:rPr lang="en-US" sz="2600" dirty="0" smtClean="0">
                <a:solidFill>
                  <a:srgbClr val="FF0000"/>
                </a:solidFill>
              </a:rPr>
              <a:t>e</a:t>
            </a:r>
            <a:r>
              <a:rPr lang="en-US" sz="2600" dirty="0" smtClean="0"/>
              <a:t> document for a class assignment.</a:t>
            </a:r>
          </a:p>
          <a:p>
            <a:r>
              <a:rPr lang="en-US" sz="2600" dirty="0" smtClean="0"/>
              <a:t>… just having access to some digital content for a special assignment.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Blended learning integrates the learning experiences both online and face-to-face to provide a seamless shift in the instructional model that increases student control of time, place, path, and/or place.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Blended learning empowers teachers by technology to do what they do best-provide differentiated small group or one-on-one instruction, have caring and meaningful interactions with students, assess student learning each step of the way, and intervene to problem-solve and coach students to success.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Blended learning offers a vehicle for optimizing the instructional design toward personalization through transparent data dashboards and enhancing a student’s choice of path. </a:t>
            </a:r>
          </a:p>
        </p:txBody>
      </p:sp>
    </p:spTree>
    <p:extLst>
      <p:ext uri="{BB962C8B-B14F-4D97-AF65-F5344CB8AC3E}">
        <p14:creationId xmlns:p14="http://schemas.microsoft.com/office/powerpoint/2010/main" val="128522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5800"/>
          </a:xfrm>
        </p:spPr>
        <p:txBody>
          <a:bodyPr/>
          <a:lstStyle/>
          <a:p>
            <a:r>
              <a:rPr lang="en-US" dirty="0" smtClean="0"/>
              <a:t>Student Agency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3988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Agency</a:t>
            </a:r>
            <a:r>
              <a:rPr lang="en-US" dirty="0" smtClean="0"/>
              <a:t> - noun  </a:t>
            </a:r>
            <a:r>
              <a:rPr lang="en-US" dirty="0" err="1" smtClean="0"/>
              <a:t>agen·cy</a:t>
            </a:r>
            <a:r>
              <a:rPr lang="en-US" dirty="0" smtClean="0"/>
              <a:t>  \ˈā-</a:t>
            </a:r>
            <a:r>
              <a:rPr lang="en-US" dirty="0" err="1" smtClean="0"/>
              <a:t>jən</a:t>
            </a:r>
            <a:r>
              <a:rPr lang="en-US" dirty="0" smtClean="0"/>
              <a:t>(t)-</a:t>
            </a:r>
            <a:r>
              <a:rPr lang="en-US" dirty="0" err="1" smtClean="0"/>
              <a:t>sē</a:t>
            </a:r>
            <a:r>
              <a:rPr lang="en-US" dirty="0" smtClean="0"/>
              <a:t>\ - the satisfying power to take meaningful action and see the results of our decisions and choices. 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Blended learning allows every student to engage in a learning experience tailored to his or her individual: </a:t>
            </a:r>
          </a:p>
          <a:p>
            <a:r>
              <a:rPr lang="en-US" b="1" dirty="0" smtClean="0"/>
              <a:t>Needs</a:t>
            </a:r>
          </a:p>
          <a:p>
            <a:r>
              <a:rPr lang="en-US" b="1" dirty="0" smtClean="0"/>
              <a:t>Strengths</a:t>
            </a:r>
            <a:endParaRPr lang="en-US" b="1" dirty="0"/>
          </a:p>
          <a:p>
            <a:r>
              <a:rPr lang="en-US" b="1" dirty="0" smtClean="0"/>
              <a:t>Interests / Motivations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587" y="3908425"/>
            <a:ext cx="2409825" cy="2343150"/>
          </a:xfrm>
          <a:prstGeom prst="rect">
            <a:avLst/>
          </a:prstGeom>
          <a:ln w="127000" cap="rnd">
            <a:solidFill>
              <a:schemeClr val="tx1"/>
            </a:solidFill>
            <a:round/>
          </a:ln>
        </p:spPr>
      </p:pic>
    </p:spTree>
    <p:extLst>
      <p:ext uri="{BB962C8B-B14F-4D97-AF65-F5344CB8AC3E}">
        <p14:creationId xmlns:p14="http://schemas.microsoft.com/office/powerpoint/2010/main" val="254683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Agency 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65400"/>
            <a:ext cx="9918700" cy="39290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 smtClean="0"/>
              <a:t>Blended learning experiences are personalized by </a:t>
            </a:r>
          </a:p>
          <a:p>
            <a:pPr marL="0" indent="0">
              <a:buNone/>
            </a:pPr>
            <a:r>
              <a:rPr lang="en-US" sz="2000" dirty="0" smtClean="0"/>
              <a:t>providing students voice and choice in the key dimensions </a:t>
            </a:r>
          </a:p>
          <a:p>
            <a:pPr marL="0" indent="0">
              <a:buNone/>
            </a:pPr>
            <a:r>
              <a:rPr lang="en-US" sz="2000" dirty="0" smtClean="0"/>
              <a:t>of their learning experience: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US" sz="2000" b="1" dirty="0" smtClean="0"/>
              <a:t>Pace</a:t>
            </a:r>
            <a:r>
              <a:rPr lang="en-US" sz="2000" dirty="0" smtClean="0"/>
              <a:t> - Students progress through the curriculum at the rate they master material.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US" sz="2000" b="1" dirty="0" smtClean="0"/>
              <a:t>Path</a:t>
            </a:r>
            <a:r>
              <a:rPr lang="en-US" sz="2000" dirty="0" smtClean="0"/>
              <a:t> - Students engage in learning activities that meet their individual needs and align with their interests. 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US" sz="2000" b="1" dirty="0" smtClean="0"/>
              <a:t>Place</a:t>
            </a:r>
            <a:r>
              <a:rPr lang="en-US" sz="2000" dirty="0" smtClean="0"/>
              <a:t> - Students have access to multiple learning environments and formats.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US" sz="2000" b="1" dirty="0" smtClean="0"/>
              <a:t>People</a:t>
            </a:r>
            <a:r>
              <a:rPr lang="en-US" sz="2000" dirty="0" smtClean="0"/>
              <a:t> - Students access a variety of teachers, peers, and others for individualized support.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082" y="520700"/>
            <a:ext cx="307092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4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4027"/>
          </a:xfrm>
        </p:spPr>
        <p:txBody>
          <a:bodyPr/>
          <a:lstStyle/>
          <a:p>
            <a:r>
              <a:rPr lang="en-US" dirty="0" smtClean="0"/>
              <a:t>Teacher Agency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00201"/>
            <a:ext cx="8596668" cy="4441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Agency</a:t>
            </a:r>
            <a:r>
              <a:rPr lang="en-US" dirty="0" smtClean="0"/>
              <a:t> - noun  </a:t>
            </a:r>
            <a:r>
              <a:rPr lang="en-US" dirty="0" err="1" smtClean="0"/>
              <a:t>agen·cy</a:t>
            </a:r>
            <a:r>
              <a:rPr lang="en-US" dirty="0" smtClean="0"/>
              <a:t>  \ˈā-</a:t>
            </a:r>
            <a:r>
              <a:rPr lang="en-US" dirty="0" err="1" smtClean="0"/>
              <a:t>jən</a:t>
            </a:r>
            <a:r>
              <a:rPr lang="en-US" dirty="0" smtClean="0"/>
              <a:t>(t)-</a:t>
            </a:r>
            <a:r>
              <a:rPr lang="en-US" dirty="0" err="1" smtClean="0"/>
              <a:t>sē</a:t>
            </a:r>
            <a:r>
              <a:rPr lang="en-US" dirty="0" smtClean="0"/>
              <a:t>\ - the satisfying power to take meaningful action and see the results of our decisions and choices.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3223305"/>
            <a:ext cx="4035902" cy="3103133"/>
          </a:xfrm>
          <a:prstGeom prst="rect">
            <a:avLst/>
          </a:prstGeom>
          <a:ln w="127000"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1775" t="2306" r="1755" b="2005"/>
          <a:stretch/>
        </p:blipFill>
        <p:spPr>
          <a:xfrm>
            <a:off x="6261434" y="3223305"/>
            <a:ext cx="4923637" cy="3226481"/>
          </a:xfrm>
          <a:prstGeom prst="rect">
            <a:avLst/>
          </a:prstGeom>
          <a:ln w="127000" cap="flat">
            <a:solidFill>
              <a:schemeClr val="tx1"/>
            </a:solidFill>
            <a:round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3714" y="298592"/>
            <a:ext cx="1814471" cy="177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4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69888"/>
            <a:ext cx="8596668" cy="1320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Blended Learning vs. Technology Integration</a:t>
            </a:r>
            <a:endParaRPr lang="en-US" sz="3200" dirty="0"/>
          </a:p>
        </p:txBody>
      </p:sp>
      <p:pic>
        <p:nvPicPr>
          <p:cNvPr id="4" name="KD8AUfGsCK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71800" y="1690688"/>
            <a:ext cx="6248400" cy="3514725"/>
          </a:xfrm>
          <a:prstGeom prst="rect">
            <a:avLst/>
          </a:prstGeom>
          <a:ln w="1270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1884864"/>
            <a:ext cx="1975758" cy="10025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378" y="3992395"/>
            <a:ext cx="1553406" cy="3405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980" y="5432415"/>
            <a:ext cx="4213438" cy="7875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075" y="2199596"/>
            <a:ext cx="323905" cy="3730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3092" y="5454324"/>
            <a:ext cx="323116" cy="3718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864" y="3961024"/>
            <a:ext cx="323116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6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72" y="286657"/>
            <a:ext cx="8665472" cy="578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1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Station rotation doesn’t mean a student has to move through each station.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096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Do you…</a:t>
            </a:r>
          </a:p>
          <a:p>
            <a:r>
              <a:rPr lang="en-US" dirty="0" smtClean="0"/>
              <a:t>…visit a podiatrist, dentist, and cardiologist prior to visiting an ophthalmologist when your primary care physician has already assessed you and determined you’re in perfect health other than having slight vision problems?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3307606"/>
            <a:ext cx="106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libri Light" panose="020F0302020204030204" pitchFamily="34" charset="0"/>
              </a:rPr>
              <a:t>Blended classrooms are balanced.</a:t>
            </a:r>
            <a:endParaRPr lang="en-US" sz="4000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650" y="4229844"/>
            <a:ext cx="2667000" cy="1714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2700" y="4412506"/>
            <a:ext cx="191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Online Instruction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54200" y="5271760"/>
            <a:ext cx="134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Group Work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45350" y="4412506"/>
            <a:ext cx="241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 Group Instruction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98128" y="5641092"/>
            <a:ext cx="207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Technology Enabled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32354" y="6004639"/>
            <a:ext cx="189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Direct Instruction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47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168</TotalTime>
  <Words>550</Words>
  <Application>Microsoft Office PowerPoint</Application>
  <PresentationFormat>Widescreen</PresentationFormat>
  <Paragraphs>66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 Light</vt:lpstr>
      <vt:lpstr>Trebuchet MS</vt:lpstr>
      <vt:lpstr>Wingdings 3</vt:lpstr>
      <vt:lpstr>Facet</vt:lpstr>
      <vt:lpstr>Blended Learning in the Competency Based Classroom </vt:lpstr>
      <vt:lpstr>What is Blended Learning? </vt:lpstr>
      <vt:lpstr>Blended Learning isn’t… </vt:lpstr>
      <vt:lpstr>Student Agency</vt:lpstr>
      <vt:lpstr>Student Agency Cont. </vt:lpstr>
      <vt:lpstr>Teacher Agency</vt:lpstr>
      <vt:lpstr>Blended Learning vs. Technology Integration</vt:lpstr>
      <vt:lpstr>PowerPoint Presentation</vt:lpstr>
      <vt:lpstr>Station rotation doesn’t mean a student has to move through each station. </vt:lpstr>
      <vt:lpstr>Competency-Based and Blended Learning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Blended Learning in the Competency Based Classroom</dc:title>
  <dc:creator>Wood, Jimmy</dc:creator>
  <cp:lastModifiedBy>Wood, Jimmy</cp:lastModifiedBy>
  <cp:revision>16</cp:revision>
  <dcterms:created xsi:type="dcterms:W3CDTF">2015-12-18T13:23:48Z</dcterms:created>
  <dcterms:modified xsi:type="dcterms:W3CDTF">2015-12-18T16:12:37Z</dcterms:modified>
</cp:coreProperties>
</file>